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5" r:id="rId3"/>
    <p:sldId id="276" r:id="rId4"/>
    <p:sldId id="258" r:id="rId5"/>
    <p:sldId id="257" r:id="rId6"/>
    <p:sldId id="259" r:id="rId7"/>
    <p:sldId id="268" r:id="rId8"/>
    <p:sldId id="267" r:id="rId9"/>
    <p:sldId id="260" r:id="rId10"/>
    <p:sldId id="280" r:id="rId11"/>
    <p:sldId id="282" r:id="rId12"/>
    <p:sldId id="283" r:id="rId13"/>
    <p:sldId id="284" r:id="rId14"/>
    <p:sldId id="261" r:id="rId15"/>
    <p:sldId id="285" r:id="rId16"/>
    <p:sldId id="262" r:id="rId17"/>
    <p:sldId id="286" r:id="rId18"/>
    <p:sldId id="287" r:id="rId19"/>
    <p:sldId id="288" r:id="rId20"/>
    <p:sldId id="264" r:id="rId21"/>
    <p:sldId id="265" r:id="rId22"/>
    <p:sldId id="269" r:id="rId23"/>
    <p:sldId id="270" r:id="rId24"/>
    <p:sldId id="277" r:id="rId25"/>
    <p:sldId id="271" r:id="rId26"/>
    <p:sldId id="272" r:id="rId27"/>
    <p:sldId id="273" r:id="rId28"/>
    <p:sldId id="274" r:id="rId29"/>
    <p:sldId id="278" r:id="rId30"/>
    <p:sldId id="279"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gif>
</file>

<file path=ppt/media/image2.png>
</file>

<file path=ppt/media/image20.gif>
</file>

<file path=ppt/media/image21.gif>
</file>

<file path=ppt/media/image22.gif>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4000055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469473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8931514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31855392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067126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35393331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23061854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424012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1815366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0A7FB3-A316-402C-99FC-ECFF33919AD8}"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2890450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0A7FB3-A316-402C-99FC-ECFF33919AD8}"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512817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0A7FB3-A316-402C-99FC-ECFF33919AD8}" type="datetimeFigureOut">
              <a:rPr lang="en-US" smtClean="0"/>
              <a:t>4/11/2019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3434017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0A7FB3-A316-402C-99FC-ECFF33919AD8}" type="datetimeFigureOut">
              <a:rPr lang="en-US" smtClean="0"/>
              <a:t>4/11/2019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3188840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0A7FB3-A316-402C-99FC-ECFF33919AD8}" type="datetimeFigureOut">
              <a:rPr lang="en-US" smtClean="0"/>
              <a:t>4/11/2019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223216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0A7FB3-A316-402C-99FC-ECFF33919AD8}"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1664029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0A7FB3-A316-402C-99FC-ECFF33919AD8}"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058026-69C9-4427-836F-CDD20387657F}" type="slidenum">
              <a:rPr lang="en-US" smtClean="0"/>
              <a:t>‹#›</a:t>
            </a:fld>
            <a:endParaRPr lang="en-US"/>
          </a:p>
        </p:txBody>
      </p:sp>
    </p:spTree>
    <p:extLst>
      <p:ext uri="{BB962C8B-B14F-4D97-AF65-F5344CB8AC3E}">
        <p14:creationId xmlns:p14="http://schemas.microsoft.com/office/powerpoint/2010/main" val="2307601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10A7FB3-A316-402C-99FC-ECFF33919AD8}" type="datetimeFigureOut">
              <a:rPr lang="en-US" smtClean="0"/>
              <a:t>4/11/2019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B058026-69C9-4427-836F-CDD20387657F}" type="slidenum">
              <a:rPr lang="en-US" smtClean="0"/>
              <a:t>‹#›</a:t>
            </a:fld>
            <a:endParaRPr lang="en-US"/>
          </a:p>
        </p:txBody>
      </p:sp>
    </p:spTree>
    <p:extLst>
      <p:ext uri="{BB962C8B-B14F-4D97-AF65-F5344CB8AC3E}">
        <p14:creationId xmlns:p14="http://schemas.microsoft.com/office/powerpoint/2010/main" val="14856093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eveloper.nrel.gov/docs/transportation/alt-fuel-stations-v1/"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ucsusa.org/clean-vehicles/vehicles-air-pollution-and-human-health/cars-trucks-air-pollution" TargetMode="External"/><Relationship Id="rId2" Type="http://schemas.openxmlformats.org/officeDocument/2006/relationships/hyperlink" Target="https://airnow.gov/index.cfm?action=aqi_brochure.index"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hyperlink" Target="https://airnow.gov/index.cfm?action=aqibasics.aqi"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19.gif"/><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2.gif"/><Relationship Id="rId4" Type="http://schemas.openxmlformats.org/officeDocument/2006/relationships/image" Target="../media/image21.gif"/></Relationships>
</file>

<file path=ppt/slides/_rels/slide28.xml.rels><?xml version="1.0" encoding="UTF-8" standalone="yes"?>
<Relationships xmlns="http://schemas.openxmlformats.org/package/2006/relationships"><Relationship Id="rId3" Type="http://schemas.openxmlformats.org/officeDocument/2006/relationships/hyperlink" Target="https://www.bts.gov/content/us-vehicle-miles" TargetMode="Externa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sogun3/uspollution/version/1"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42BA-58D2-468F-A973-6EA5A69E653A}"/>
              </a:ext>
            </a:extLst>
          </p:cNvPr>
          <p:cNvSpPr>
            <a:spLocks noGrp="1"/>
          </p:cNvSpPr>
          <p:nvPr>
            <p:ph type="ctrTitle"/>
          </p:nvPr>
        </p:nvSpPr>
        <p:spPr>
          <a:xfrm>
            <a:off x="1015068" y="2404534"/>
            <a:ext cx="8258935" cy="1646302"/>
          </a:xfrm>
        </p:spPr>
        <p:txBody>
          <a:bodyPr/>
          <a:lstStyle/>
          <a:p>
            <a:r>
              <a:rPr lang="en-US" sz="4400" dirty="0"/>
              <a:t>Analyzing the Growth of Hybrid and Electric Vehicles in the U.S.</a:t>
            </a:r>
          </a:p>
        </p:txBody>
      </p:sp>
      <p:sp>
        <p:nvSpPr>
          <p:cNvPr id="3" name="Subtitle 2">
            <a:extLst>
              <a:ext uri="{FF2B5EF4-FFF2-40B4-BE49-F238E27FC236}">
                <a16:creationId xmlns:a16="http://schemas.microsoft.com/office/drawing/2014/main" id="{50ACCC6B-2038-4C0A-A8FC-7D21F2B98A24}"/>
              </a:ext>
            </a:extLst>
          </p:cNvPr>
          <p:cNvSpPr>
            <a:spLocks noGrp="1"/>
          </p:cNvSpPr>
          <p:nvPr>
            <p:ph type="subTitle" idx="1"/>
          </p:nvPr>
        </p:nvSpPr>
        <p:spPr/>
        <p:txBody>
          <a:bodyPr/>
          <a:lstStyle/>
          <a:p>
            <a:r>
              <a:rPr lang="en-US" dirty="0"/>
              <a:t>Daniel </a:t>
            </a:r>
            <a:r>
              <a:rPr lang="en-US" dirty="0" err="1"/>
              <a:t>Mihok</a:t>
            </a:r>
            <a:r>
              <a:rPr lang="en-US" dirty="0"/>
              <a:t>, Erin Cunningham, Jae Lee, </a:t>
            </a:r>
            <a:r>
              <a:rPr lang="en-US" dirty="0" err="1"/>
              <a:t>Sirish</a:t>
            </a:r>
            <a:r>
              <a:rPr lang="en-US" dirty="0"/>
              <a:t> </a:t>
            </a:r>
            <a:r>
              <a:rPr lang="en-US" dirty="0" err="1"/>
              <a:t>Kanukunta</a:t>
            </a:r>
            <a:r>
              <a:rPr lang="en-US" dirty="0"/>
              <a:t> </a:t>
            </a:r>
          </a:p>
        </p:txBody>
      </p:sp>
    </p:spTree>
    <p:extLst>
      <p:ext uri="{BB962C8B-B14F-4D97-AF65-F5344CB8AC3E}">
        <p14:creationId xmlns:p14="http://schemas.microsoft.com/office/powerpoint/2010/main" val="1819358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24809-D103-574C-8253-CDA835BC430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FE49816-1446-2D44-ADE4-EFD5FF3DBF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7855" y="178569"/>
            <a:ext cx="10465682" cy="5814268"/>
          </a:xfrm>
        </p:spPr>
      </p:pic>
    </p:spTree>
    <p:extLst>
      <p:ext uri="{BB962C8B-B14F-4D97-AF65-F5344CB8AC3E}">
        <p14:creationId xmlns:p14="http://schemas.microsoft.com/office/powerpoint/2010/main" val="2966645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FC43C-9236-4146-98EF-ED6351E8B4A6}"/>
              </a:ext>
            </a:extLst>
          </p:cNvPr>
          <p:cNvSpPr>
            <a:spLocks noGrp="1"/>
          </p:cNvSpPr>
          <p:nvPr>
            <p:ph type="title"/>
          </p:nvPr>
        </p:nvSpPr>
        <p:spPr>
          <a:xfrm>
            <a:off x="677334" y="582967"/>
            <a:ext cx="8596668" cy="1320800"/>
          </a:xfrm>
        </p:spPr>
        <p:txBody>
          <a:bodyPr/>
          <a:lstStyle/>
          <a:p>
            <a:r>
              <a:rPr lang="en-US" dirty="0"/>
              <a:t>Non-Market Factors Driving Electric Vehicle Adoption </a:t>
            </a:r>
          </a:p>
        </p:txBody>
      </p:sp>
      <p:pic>
        <p:nvPicPr>
          <p:cNvPr id="5" name="Content Placeholder 4">
            <a:extLst>
              <a:ext uri="{FF2B5EF4-FFF2-40B4-BE49-F238E27FC236}">
                <a16:creationId xmlns:a16="http://schemas.microsoft.com/office/drawing/2014/main" id="{4DC6BE1B-0E7D-40A3-9915-5E0DEBBC69D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6611" b="15001"/>
          <a:stretch/>
        </p:blipFill>
        <p:spPr>
          <a:xfrm>
            <a:off x="1497900" y="2157271"/>
            <a:ext cx="2939532" cy="3583781"/>
          </a:xfrm>
        </p:spPr>
      </p:pic>
      <p:sp>
        <p:nvSpPr>
          <p:cNvPr id="10" name="Content Placeholder 2">
            <a:extLst>
              <a:ext uri="{FF2B5EF4-FFF2-40B4-BE49-F238E27FC236}">
                <a16:creationId xmlns:a16="http://schemas.microsoft.com/office/drawing/2014/main" id="{A640F93D-227D-4EE7-AC95-88F137D30E1E}"/>
              </a:ext>
            </a:extLst>
          </p:cNvPr>
          <p:cNvSpPr txBox="1">
            <a:spLocks/>
          </p:cNvSpPr>
          <p:nvPr/>
        </p:nvSpPr>
        <p:spPr>
          <a:xfrm>
            <a:off x="4975668" y="2849732"/>
            <a:ext cx="4063342" cy="293480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Can I get where I need to go?</a:t>
            </a:r>
          </a:p>
          <a:p>
            <a:r>
              <a:rPr lang="en-US" dirty="0"/>
              <a:t>How much money are you going to give me?</a:t>
            </a:r>
          </a:p>
          <a:p>
            <a:endParaRPr lang="en-US" dirty="0"/>
          </a:p>
          <a:p>
            <a:pPr marL="0" indent="0">
              <a:buFont typeface="Wingdings 3" charset="2"/>
              <a:buNone/>
            </a:pPr>
            <a:endParaRPr lang="en-US" dirty="0"/>
          </a:p>
          <a:p>
            <a:endParaRPr lang="en-US" dirty="0"/>
          </a:p>
          <a:p>
            <a:endParaRPr lang="en-US" dirty="0"/>
          </a:p>
        </p:txBody>
      </p:sp>
    </p:spTree>
    <p:extLst>
      <p:ext uri="{BB962C8B-B14F-4D97-AF65-F5344CB8AC3E}">
        <p14:creationId xmlns:p14="http://schemas.microsoft.com/office/powerpoint/2010/main" val="2668411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7815-E1D7-4391-8428-C02EB64311F7}"/>
              </a:ext>
            </a:extLst>
          </p:cNvPr>
          <p:cNvSpPr>
            <a:spLocks noGrp="1"/>
          </p:cNvSpPr>
          <p:nvPr>
            <p:ph type="title"/>
          </p:nvPr>
        </p:nvSpPr>
        <p:spPr/>
        <p:txBody>
          <a:bodyPr/>
          <a:lstStyle/>
          <a:p>
            <a:r>
              <a:rPr lang="en-US" dirty="0"/>
              <a:t>Electric Charging Infrastructure in the U.S.</a:t>
            </a:r>
          </a:p>
        </p:txBody>
      </p:sp>
      <p:sp>
        <p:nvSpPr>
          <p:cNvPr id="3" name="Content Placeholder 2">
            <a:extLst>
              <a:ext uri="{FF2B5EF4-FFF2-40B4-BE49-F238E27FC236}">
                <a16:creationId xmlns:a16="http://schemas.microsoft.com/office/drawing/2014/main" id="{847895EE-59F7-4483-B7FB-DC32C4454452}"/>
              </a:ext>
            </a:extLst>
          </p:cNvPr>
          <p:cNvSpPr>
            <a:spLocks noGrp="1"/>
          </p:cNvSpPr>
          <p:nvPr>
            <p:ph idx="1"/>
          </p:nvPr>
        </p:nvSpPr>
        <p:spPr>
          <a:xfrm>
            <a:off x="677334" y="2160589"/>
            <a:ext cx="4063342" cy="3880773"/>
          </a:xfrm>
        </p:spPr>
        <p:txBody>
          <a:bodyPr/>
          <a:lstStyle/>
          <a:p>
            <a:r>
              <a:rPr lang="en-US" dirty="0"/>
              <a:t>Most people only drive an average of 50 miles per day</a:t>
            </a:r>
          </a:p>
          <a:p>
            <a:r>
              <a:rPr lang="en-US" dirty="0"/>
              <a:t>The average miles per battery charge is 200, but…</a:t>
            </a:r>
          </a:p>
          <a:p>
            <a:r>
              <a:rPr lang="en-US" dirty="0"/>
              <a:t>“Range Anxiety” – The constant fear you will be on the side of the road with a dead battery. </a:t>
            </a:r>
          </a:p>
          <a:p>
            <a:r>
              <a:rPr lang="en-US" dirty="0"/>
              <a:t>Is there an increase in electric charging stations in the US?</a:t>
            </a:r>
          </a:p>
          <a:p>
            <a:r>
              <a:rPr lang="en-US" dirty="0"/>
              <a:t>Does this track with overall sales of Plug-In Vehicles?</a:t>
            </a:r>
          </a:p>
          <a:p>
            <a:endParaRPr lang="en-US" dirty="0"/>
          </a:p>
          <a:p>
            <a:pPr marL="0" inden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C624B77B-7D8C-4742-B7C2-0D3D4BE8C79B}"/>
              </a:ext>
            </a:extLst>
          </p:cNvPr>
          <p:cNvPicPr>
            <a:picLocks noChangeAspect="1"/>
          </p:cNvPicPr>
          <p:nvPr/>
        </p:nvPicPr>
        <p:blipFill>
          <a:blip r:embed="rId2"/>
          <a:stretch>
            <a:fillRect/>
          </a:stretch>
        </p:blipFill>
        <p:spPr>
          <a:xfrm>
            <a:off x="4975668" y="1930400"/>
            <a:ext cx="6067425" cy="4029075"/>
          </a:xfrm>
          <a:prstGeom prst="rect">
            <a:avLst/>
          </a:prstGeom>
        </p:spPr>
      </p:pic>
    </p:spTree>
    <p:extLst>
      <p:ext uri="{BB962C8B-B14F-4D97-AF65-F5344CB8AC3E}">
        <p14:creationId xmlns:p14="http://schemas.microsoft.com/office/powerpoint/2010/main" val="591477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4D4B-56C5-4A80-A12D-43FDF9977D14}"/>
              </a:ext>
            </a:extLst>
          </p:cNvPr>
          <p:cNvSpPr>
            <a:spLocks noGrp="1"/>
          </p:cNvSpPr>
          <p:nvPr>
            <p:ph type="title"/>
          </p:nvPr>
        </p:nvSpPr>
        <p:spPr/>
        <p:txBody>
          <a:bodyPr/>
          <a:lstStyle/>
          <a:p>
            <a:r>
              <a:rPr lang="en-US" dirty="0"/>
              <a:t>Gathering and Cleaning Data</a:t>
            </a:r>
          </a:p>
        </p:txBody>
      </p:sp>
      <p:sp>
        <p:nvSpPr>
          <p:cNvPr id="3" name="Content Placeholder 2">
            <a:extLst>
              <a:ext uri="{FF2B5EF4-FFF2-40B4-BE49-F238E27FC236}">
                <a16:creationId xmlns:a16="http://schemas.microsoft.com/office/drawing/2014/main" id="{1B9E2DC4-14C2-42A7-89C1-06FD370EC602}"/>
              </a:ext>
            </a:extLst>
          </p:cNvPr>
          <p:cNvSpPr>
            <a:spLocks noGrp="1"/>
          </p:cNvSpPr>
          <p:nvPr>
            <p:ph idx="1"/>
          </p:nvPr>
        </p:nvSpPr>
        <p:spPr>
          <a:xfrm>
            <a:off x="677334" y="2160589"/>
            <a:ext cx="9549742" cy="3880773"/>
          </a:xfrm>
        </p:spPr>
        <p:txBody>
          <a:bodyPr/>
          <a:lstStyle/>
          <a:p>
            <a:r>
              <a:rPr lang="en-US" dirty="0"/>
              <a:t>National Renewable Energy Laboratory API for Alternative Fuel Stations </a:t>
            </a:r>
            <a:r>
              <a:rPr lang="en-US" dirty="0">
                <a:hlinkClick r:id="rId2"/>
              </a:rPr>
              <a:t>https://developer.nrel.gov/docs/transportation/alt-fuel-stations-v1/</a:t>
            </a:r>
            <a:endParaRPr lang="en-US" dirty="0"/>
          </a:p>
          <a:p>
            <a:r>
              <a:rPr lang="en-US" dirty="0"/>
              <a:t>Parameters </a:t>
            </a:r>
          </a:p>
          <a:p>
            <a:pPr lvl="1"/>
            <a:r>
              <a:rPr lang="en-US" dirty="0"/>
              <a:t>Type of Fuel Station (Electric Only)</a:t>
            </a:r>
          </a:p>
          <a:p>
            <a:r>
              <a:rPr lang="en-US" dirty="0"/>
              <a:t>Pull data by each State using a FOR loop</a:t>
            </a:r>
          </a:p>
          <a:p>
            <a:pPr lvl="1"/>
            <a:r>
              <a:rPr lang="en-US" dirty="0"/>
              <a:t>Date Opened, Access Type, Lat, Long, State</a:t>
            </a:r>
          </a:p>
          <a:p>
            <a:r>
              <a:rPr lang="en-US" dirty="0"/>
              <a:t>Challenges </a:t>
            </a:r>
          </a:p>
          <a:p>
            <a:pPr lvl="1"/>
            <a:r>
              <a:rPr lang="en-US" dirty="0"/>
              <a:t>Opened Date pulled as a String</a:t>
            </a:r>
          </a:p>
          <a:p>
            <a:pPr marL="457200" lvl="1" indent="0">
              <a:buNone/>
            </a:pPr>
            <a:endParaRPr lang="en-US" dirty="0"/>
          </a:p>
          <a:p>
            <a:endParaRPr lang="en-US" dirty="0"/>
          </a:p>
          <a:p>
            <a:pPr marL="457200" lvl="1" indent="0">
              <a:buNone/>
            </a:pPr>
            <a:endParaRPr lang="en-US" dirty="0"/>
          </a:p>
        </p:txBody>
      </p:sp>
    </p:spTree>
    <p:extLst>
      <p:ext uri="{BB962C8B-B14F-4D97-AF65-F5344CB8AC3E}">
        <p14:creationId xmlns:p14="http://schemas.microsoft.com/office/powerpoint/2010/main" val="2486743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2DFD729-14D3-4FC7-937B-950F03115C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7533" y="170888"/>
            <a:ext cx="7746889" cy="5164592"/>
          </a:xfrm>
        </p:spPr>
      </p:pic>
      <p:pic>
        <p:nvPicPr>
          <p:cNvPr id="4" name="Content Placeholder 4">
            <a:extLst>
              <a:ext uri="{FF2B5EF4-FFF2-40B4-BE49-F238E27FC236}">
                <a16:creationId xmlns:a16="http://schemas.microsoft.com/office/drawing/2014/main" id="{1C9EFD59-6CE3-42BF-8014-00C302B620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9386" y="3767356"/>
            <a:ext cx="4551511" cy="2984112"/>
          </a:xfrm>
          <a:prstGeom prst="rect">
            <a:avLst/>
          </a:prstGeom>
        </p:spPr>
      </p:pic>
    </p:spTree>
    <p:extLst>
      <p:ext uri="{BB962C8B-B14F-4D97-AF65-F5344CB8AC3E}">
        <p14:creationId xmlns:p14="http://schemas.microsoft.com/office/powerpoint/2010/main" val="1855985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B157C-337B-4C8D-BAC4-30E27C7A5680}"/>
              </a:ext>
            </a:extLst>
          </p:cNvPr>
          <p:cNvSpPr>
            <a:spLocks noGrp="1"/>
          </p:cNvSpPr>
          <p:nvPr>
            <p:ph type="title"/>
          </p:nvPr>
        </p:nvSpPr>
        <p:spPr/>
        <p:txBody>
          <a:bodyPr/>
          <a:lstStyle/>
          <a:p>
            <a:r>
              <a:rPr lang="en-US" dirty="0"/>
              <a:t>Electric Charging Infrastructure in the U.S.</a:t>
            </a:r>
          </a:p>
        </p:txBody>
      </p:sp>
      <p:sp>
        <p:nvSpPr>
          <p:cNvPr id="3" name="Content Placeholder 2">
            <a:extLst>
              <a:ext uri="{FF2B5EF4-FFF2-40B4-BE49-F238E27FC236}">
                <a16:creationId xmlns:a16="http://schemas.microsoft.com/office/drawing/2014/main" id="{36FB75B0-AC1A-4239-BA92-EB3611538CBA}"/>
              </a:ext>
            </a:extLst>
          </p:cNvPr>
          <p:cNvSpPr>
            <a:spLocks noGrp="1"/>
          </p:cNvSpPr>
          <p:nvPr>
            <p:ph idx="1"/>
          </p:nvPr>
        </p:nvSpPr>
        <p:spPr/>
        <p:txBody>
          <a:bodyPr/>
          <a:lstStyle/>
          <a:p>
            <a:r>
              <a:rPr lang="en-US" dirty="0"/>
              <a:t>We see an increase in stations opened that does track with PEV sales </a:t>
            </a:r>
          </a:p>
          <a:p>
            <a:r>
              <a:rPr lang="en-US" dirty="0"/>
              <a:t>Station openings slightly lead sales. </a:t>
            </a:r>
          </a:p>
          <a:p>
            <a:pPr lvl="1"/>
            <a:r>
              <a:rPr lang="en-US" dirty="0"/>
              <a:t>Largest jump in openings occurs in 2010 – 2011, where PEV sales rise at a slower pace.</a:t>
            </a:r>
          </a:p>
          <a:p>
            <a:pPr lvl="1"/>
            <a:r>
              <a:rPr lang="en-US" dirty="0"/>
              <a:t>Largest increase in stations opened track to the years that the Nissan Leaf and Chevy Volt were introduced (2010 and 2011 respectively) and peaks at the introduction of the Tesla Model S (2012) and again at the introduction of the Model 3 (2016), suggesting station openings are effected by sales and enthusiasm around new car models.</a:t>
            </a:r>
          </a:p>
          <a:p>
            <a:pPr lvl="1"/>
            <a:endParaRPr lang="en-US" dirty="0"/>
          </a:p>
        </p:txBody>
      </p:sp>
    </p:spTree>
    <p:extLst>
      <p:ext uri="{BB962C8B-B14F-4D97-AF65-F5344CB8AC3E}">
        <p14:creationId xmlns:p14="http://schemas.microsoft.com/office/powerpoint/2010/main" val="85067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CEC4D6-6FE6-43EC-B0B2-E42162773AFD}"/>
              </a:ext>
            </a:extLst>
          </p:cNvPr>
          <p:cNvSpPr>
            <a:spLocks noGrp="1"/>
          </p:cNvSpPr>
          <p:nvPr>
            <p:ph type="title"/>
          </p:nvPr>
        </p:nvSpPr>
        <p:spPr>
          <a:xfrm>
            <a:off x="677334" y="609600"/>
            <a:ext cx="8596668" cy="793072"/>
          </a:xfrm>
        </p:spPr>
        <p:txBody>
          <a:bodyPr/>
          <a:lstStyle/>
          <a:p>
            <a:r>
              <a:rPr lang="en-US" dirty="0"/>
              <a:t>Electric Charging Density in the U.S.</a:t>
            </a:r>
          </a:p>
        </p:txBody>
      </p:sp>
      <p:pic>
        <p:nvPicPr>
          <p:cNvPr id="3" name="Picture 2">
            <a:extLst>
              <a:ext uri="{FF2B5EF4-FFF2-40B4-BE49-F238E27FC236}">
                <a16:creationId xmlns:a16="http://schemas.microsoft.com/office/drawing/2014/main" id="{C3FC814F-3536-4FA9-B8E1-40549F83A9A3}"/>
              </a:ext>
            </a:extLst>
          </p:cNvPr>
          <p:cNvPicPr>
            <a:picLocks noChangeAspect="1"/>
          </p:cNvPicPr>
          <p:nvPr/>
        </p:nvPicPr>
        <p:blipFill>
          <a:blip r:embed="rId2"/>
          <a:stretch>
            <a:fillRect/>
          </a:stretch>
        </p:blipFill>
        <p:spPr>
          <a:xfrm>
            <a:off x="1232343" y="1333500"/>
            <a:ext cx="7486650" cy="4191000"/>
          </a:xfrm>
          <a:prstGeom prst="rect">
            <a:avLst/>
          </a:prstGeom>
        </p:spPr>
      </p:pic>
      <p:sp>
        <p:nvSpPr>
          <p:cNvPr id="8" name="Content Placeholder 2">
            <a:extLst>
              <a:ext uri="{FF2B5EF4-FFF2-40B4-BE49-F238E27FC236}">
                <a16:creationId xmlns:a16="http://schemas.microsoft.com/office/drawing/2014/main" id="{DCF7DB5F-CFE1-4CB2-AAAA-B0001DC3D5D1}"/>
              </a:ext>
            </a:extLst>
          </p:cNvPr>
          <p:cNvSpPr txBox="1">
            <a:spLocks/>
          </p:cNvSpPr>
          <p:nvPr/>
        </p:nvSpPr>
        <p:spPr>
          <a:xfrm>
            <a:off x="1083075" y="5708343"/>
            <a:ext cx="8078680" cy="945472"/>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457200" lvl="1" indent="0">
              <a:buNone/>
            </a:pPr>
            <a:r>
              <a:rPr lang="en-US" sz="2000" dirty="0"/>
              <a:t>Approximate BEV driving coverage enabled by providing DCFC stations along the U.S. Interstate System from NREL Report on Station Infrastructure</a:t>
            </a:r>
          </a:p>
        </p:txBody>
      </p:sp>
    </p:spTree>
    <p:extLst>
      <p:ext uri="{BB962C8B-B14F-4D97-AF65-F5344CB8AC3E}">
        <p14:creationId xmlns:p14="http://schemas.microsoft.com/office/powerpoint/2010/main" val="2822931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EE445-4C6B-41A6-8054-73192ADCFCEE}"/>
              </a:ext>
            </a:extLst>
          </p:cNvPr>
          <p:cNvSpPr>
            <a:spLocks noGrp="1"/>
          </p:cNvSpPr>
          <p:nvPr>
            <p:ph type="title"/>
          </p:nvPr>
        </p:nvSpPr>
        <p:spPr/>
        <p:txBody>
          <a:bodyPr/>
          <a:lstStyle/>
          <a:p>
            <a:r>
              <a:rPr lang="en-US" dirty="0"/>
              <a:t>Electric Charging Density in the U.S.</a:t>
            </a:r>
          </a:p>
        </p:txBody>
      </p:sp>
      <p:sp>
        <p:nvSpPr>
          <p:cNvPr id="3" name="Content Placeholder 2">
            <a:extLst>
              <a:ext uri="{FF2B5EF4-FFF2-40B4-BE49-F238E27FC236}">
                <a16:creationId xmlns:a16="http://schemas.microsoft.com/office/drawing/2014/main" id="{E41C0CDC-C682-45BF-A06C-34325AFF2418}"/>
              </a:ext>
            </a:extLst>
          </p:cNvPr>
          <p:cNvSpPr>
            <a:spLocks noGrp="1"/>
          </p:cNvSpPr>
          <p:nvPr>
            <p:ph idx="1"/>
          </p:nvPr>
        </p:nvSpPr>
        <p:spPr/>
        <p:txBody>
          <a:bodyPr/>
          <a:lstStyle/>
          <a:p>
            <a:endParaRPr lang="en-US" dirty="0"/>
          </a:p>
        </p:txBody>
      </p:sp>
      <p:pic>
        <p:nvPicPr>
          <p:cNvPr id="4" name="Content Placeholder 4">
            <a:extLst>
              <a:ext uri="{FF2B5EF4-FFF2-40B4-BE49-F238E27FC236}">
                <a16:creationId xmlns:a16="http://schemas.microsoft.com/office/drawing/2014/main" id="{60766F10-1767-4928-898B-39FACD7D2578}"/>
              </a:ext>
            </a:extLst>
          </p:cNvPr>
          <p:cNvPicPr>
            <a:picLocks noChangeAspect="1"/>
          </p:cNvPicPr>
          <p:nvPr/>
        </p:nvPicPr>
        <p:blipFill rotWithShape="1">
          <a:blip r:embed="rId2">
            <a:extLst>
              <a:ext uri="{28A0092B-C50C-407E-A947-70E740481C1C}">
                <a14:useLocalDpi xmlns:a14="http://schemas.microsoft.com/office/drawing/2010/main" val="0"/>
              </a:ext>
            </a:extLst>
          </a:blip>
          <a:srcRect l="12030" r="16570"/>
          <a:stretch/>
        </p:blipFill>
        <p:spPr>
          <a:xfrm>
            <a:off x="915447" y="1498981"/>
            <a:ext cx="8596668" cy="4749419"/>
          </a:xfrm>
          <a:prstGeom prst="rect">
            <a:avLst/>
          </a:prstGeom>
        </p:spPr>
      </p:pic>
    </p:spTree>
    <p:extLst>
      <p:ext uri="{BB962C8B-B14F-4D97-AF65-F5344CB8AC3E}">
        <p14:creationId xmlns:p14="http://schemas.microsoft.com/office/powerpoint/2010/main" val="82525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59134-AB0F-420F-A6A7-4EB869FBE415}"/>
              </a:ext>
            </a:extLst>
          </p:cNvPr>
          <p:cNvSpPr>
            <a:spLocks noGrp="1"/>
          </p:cNvSpPr>
          <p:nvPr>
            <p:ph type="title"/>
          </p:nvPr>
        </p:nvSpPr>
        <p:spPr/>
        <p:txBody>
          <a:bodyPr/>
          <a:lstStyle/>
          <a:p>
            <a:r>
              <a:rPr lang="en-US" dirty="0"/>
              <a:t>Electric Charging Density in the Southeast</a:t>
            </a:r>
          </a:p>
        </p:txBody>
      </p:sp>
      <p:pic>
        <p:nvPicPr>
          <p:cNvPr id="5" name="Content Placeholder 4">
            <a:extLst>
              <a:ext uri="{FF2B5EF4-FFF2-40B4-BE49-F238E27FC236}">
                <a16:creationId xmlns:a16="http://schemas.microsoft.com/office/drawing/2014/main" id="{5D2A3177-DC0F-4DFC-A4C9-5FB2437A84F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683" r="24648"/>
          <a:stretch/>
        </p:blipFill>
        <p:spPr>
          <a:xfrm>
            <a:off x="2121761" y="1866744"/>
            <a:ext cx="5850385" cy="4381656"/>
          </a:xfrm>
        </p:spPr>
      </p:pic>
    </p:spTree>
    <p:extLst>
      <p:ext uri="{BB962C8B-B14F-4D97-AF65-F5344CB8AC3E}">
        <p14:creationId xmlns:p14="http://schemas.microsoft.com/office/powerpoint/2010/main" val="391473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7815-E1D7-4391-8428-C02EB64311F7}"/>
              </a:ext>
            </a:extLst>
          </p:cNvPr>
          <p:cNvSpPr>
            <a:spLocks noGrp="1"/>
          </p:cNvSpPr>
          <p:nvPr>
            <p:ph type="title"/>
          </p:nvPr>
        </p:nvSpPr>
        <p:spPr/>
        <p:txBody>
          <a:bodyPr/>
          <a:lstStyle/>
          <a:p>
            <a:r>
              <a:rPr lang="en-US" dirty="0"/>
              <a:t>State and Federal Exemptions for Electric and Hybrid Vehicles</a:t>
            </a:r>
          </a:p>
        </p:txBody>
      </p:sp>
      <p:sp>
        <p:nvSpPr>
          <p:cNvPr id="3" name="Content Placeholder 2">
            <a:extLst>
              <a:ext uri="{FF2B5EF4-FFF2-40B4-BE49-F238E27FC236}">
                <a16:creationId xmlns:a16="http://schemas.microsoft.com/office/drawing/2014/main" id="{847895EE-59F7-4483-B7FB-DC32C4454452}"/>
              </a:ext>
            </a:extLst>
          </p:cNvPr>
          <p:cNvSpPr>
            <a:spLocks noGrp="1"/>
          </p:cNvSpPr>
          <p:nvPr>
            <p:ph idx="1"/>
          </p:nvPr>
        </p:nvSpPr>
        <p:spPr>
          <a:xfrm>
            <a:off x="677334" y="2160589"/>
            <a:ext cx="4063342" cy="3880773"/>
          </a:xfrm>
        </p:spPr>
        <p:txBody>
          <a:bodyPr/>
          <a:lstStyle/>
          <a:p>
            <a:r>
              <a:rPr lang="en-US" dirty="0"/>
              <a:t>Electric vehicles are on average more expensive than gas vehicles of similar quality ranges.</a:t>
            </a:r>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235251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A4066-7DA1-4FDB-B5B4-5FCA180CDB3A}"/>
              </a:ext>
            </a:extLst>
          </p:cNvPr>
          <p:cNvSpPr>
            <a:spLocks noGrp="1"/>
          </p:cNvSpPr>
          <p:nvPr>
            <p:ph type="title"/>
          </p:nvPr>
        </p:nvSpPr>
        <p:spPr/>
        <p:txBody>
          <a:bodyPr/>
          <a:lstStyle/>
          <a:p>
            <a:r>
              <a:rPr lang="en-US" dirty="0"/>
              <a:t>Motivation &amp; Summary</a:t>
            </a:r>
          </a:p>
        </p:txBody>
      </p:sp>
      <p:sp>
        <p:nvSpPr>
          <p:cNvPr id="3" name="Content Placeholder 2">
            <a:extLst>
              <a:ext uri="{FF2B5EF4-FFF2-40B4-BE49-F238E27FC236}">
                <a16:creationId xmlns:a16="http://schemas.microsoft.com/office/drawing/2014/main" id="{CCE29D34-71FB-4891-AE17-F6149F4EECFE}"/>
              </a:ext>
            </a:extLst>
          </p:cNvPr>
          <p:cNvSpPr>
            <a:spLocks noGrp="1"/>
          </p:cNvSpPr>
          <p:nvPr>
            <p:ph idx="1"/>
          </p:nvPr>
        </p:nvSpPr>
        <p:spPr/>
        <p:txBody>
          <a:bodyPr/>
          <a:lstStyle/>
          <a:p>
            <a:r>
              <a:rPr lang="en-US" dirty="0"/>
              <a:t>Historical analysis of Hybrid and Electric Vehicle market shares</a:t>
            </a:r>
          </a:p>
          <a:p>
            <a:r>
              <a:rPr lang="en-US" dirty="0"/>
              <a:t>How do green initiatives vary from state to state?</a:t>
            </a:r>
          </a:p>
          <a:p>
            <a:r>
              <a:rPr lang="en-US" dirty="0"/>
              <a:t>With the growth in purchases of electric vehicles, how has air pollution been impacted?</a:t>
            </a:r>
          </a:p>
        </p:txBody>
      </p:sp>
    </p:spTree>
    <p:extLst>
      <p:ext uri="{BB962C8B-B14F-4D97-AF65-F5344CB8AC3E}">
        <p14:creationId xmlns:p14="http://schemas.microsoft.com/office/powerpoint/2010/main" val="32051764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FD9FD-3A23-487B-8B40-D87F39F78DE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03863B3-F97A-4C67-AF6E-D10447A85A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7627" y="365125"/>
            <a:ext cx="11725826" cy="6246110"/>
          </a:xfrm>
        </p:spPr>
      </p:pic>
    </p:spTree>
    <p:extLst>
      <p:ext uri="{BB962C8B-B14F-4D97-AF65-F5344CB8AC3E}">
        <p14:creationId xmlns:p14="http://schemas.microsoft.com/office/powerpoint/2010/main" val="1391742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DF998-36B8-42BB-84F2-840D49E74BEB}"/>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6609C36-8FB5-4E06-BEAB-624D606DC64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555" r="16876"/>
          <a:stretch/>
        </p:blipFill>
        <p:spPr>
          <a:xfrm>
            <a:off x="152399" y="125879"/>
            <a:ext cx="6467475" cy="3667125"/>
          </a:xfrm>
        </p:spPr>
      </p:pic>
      <p:pic>
        <p:nvPicPr>
          <p:cNvPr id="6" name="Content Placeholder 4">
            <a:extLst>
              <a:ext uri="{FF2B5EF4-FFF2-40B4-BE49-F238E27FC236}">
                <a16:creationId xmlns:a16="http://schemas.microsoft.com/office/drawing/2014/main" id="{E1729295-0D8A-4B70-AF08-9429A3224B9A}"/>
              </a:ext>
            </a:extLst>
          </p:cNvPr>
          <p:cNvPicPr>
            <a:picLocks noChangeAspect="1"/>
          </p:cNvPicPr>
          <p:nvPr/>
        </p:nvPicPr>
        <p:blipFill rotWithShape="1">
          <a:blip r:embed="rId3">
            <a:extLst>
              <a:ext uri="{28A0092B-C50C-407E-A947-70E740481C1C}">
                <a14:useLocalDpi xmlns:a14="http://schemas.microsoft.com/office/drawing/2010/main" val="0"/>
              </a:ext>
            </a:extLst>
          </a:blip>
          <a:srcRect l="4754" t="3735" r="8425" b="6112"/>
          <a:stretch/>
        </p:blipFill>
        <p:spPr>
          <a:xfrm>
            <a:off x="5376459" y="2806699"/>
            <a:ext cx="6664271" cy="3686175"/>
          </a:xfrm>
          <a:prstGeom prst="rect">
            <a:avLst/>
          </a:prstGeom>
        </p:spPr>
      </p:pic>
    </p:spTree>
    <p:extLst>
      <p:ext uri="{BB962C8B-B14F-4D97-AF65-F5344CB8AC3E}">
        <p14:creationId xmlns:p14="http://schemas.microsoft.com/office/powerpoint/2010/main" val="645101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53DCC-6F59-4BE2-A889-9A7B170318C3}"/>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13015B56-CC34-42D4-9D17-AB9C4B86476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272" r="8081"/>
          <a:stretch/>
        </p:blipFill>
        <p:spPr>
          <a:xfrm>
            <a:off x="152994" y="650240"/>
            <a:ext cx="11812758" cy="5648960"/>
          </a:xfrm>
        </p:spPr>
      </p:pic>
    </p:spTree>
    <p:extLst>
      <p:ext uri="{BB962C8B-B14F-4D97-AF65-F5344CB8AC3E}">
        <p14:creationId xmlns:p14="http://schemas.microsoft.com/office/powerpoint/2010/main" val="1382909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04447-B520-4A5D-BAF7-1104054A91D3}"/>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2FD0B86D-8317-473D-9FB6-94823344041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636" r="8637"/>
          <a:stretch/>
        </p:blipFill>
        <p:spPr>
          <a:xfrm>
            <a:off x="2479" y="670560"/>
            <a:ext cx="12187042" cy="5822315"/>
          </a:xfrm>
        </p:spPr>
      </p:pic>
    </p:spTree>
    <p:extLst>
      <p:ext uri="{BB962C8B-B14F-4D97-AF65-F5344CB8AC3E}">
        <p14:creationId xmlns:p14="http://schemas.microsoft.com/office/powerpoint/2010/main" val="3010841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CDF61-D443-46B4-8853-6216FBEBC082}"/>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BDECCC88-8DF0-4508-9084-6EB00371806F}"/>
              </a:ext>
            </a:extLst>
          </p:cNvPr>
          <p:cNvSpPr>
            <a:spLocks noGrp="1"/>
          </p:cNvSpPr>
          <p:nvPr>
            <p:ph idx="1"/>
          </p:nvPr>
        </p:nvSpPr>
        <p:spPr>
          <a:xfrm>
            <a:off x="677334" y="1488613"/>
            <a:ext cx="8596668" cy="3880773"/>
          </a:xfrm>
        </p:spPr>
        <p:txBody>
          <a:bodyPr/>
          <a:lstStyle/>
          <a:p>
            <a:r>
              <a:rPr lang="en-US" dirty="0"/>
              <a:t>Read csv into a pandas </a:t>
            </a:r>
            <a:r>
              <a:rPr lang="en-US" dirty="0" err="1"/>
              <a:t>DataFrame</a:t>
            </a:r>
            <a:endParaRPr lang="en-US" dirty="0"/>
          </a:p>
          <a:p>
            <a:r>
              <a:rPr lang="en-US" dirty="0"/>
              <a:t>Get rid of unnecessary data</a:t>
            </a:r>
          </a:p>
          <a:p>
            <a:r>
              <a:rPr lang="en-US" dirty="0"/>
              <a:t>Handle multiple records for same day (measured in morning and afternoon)</a:t>
            </a:r>
          </a:p>
          <a:p>
            <a:r>
              <a:rPr lang="en-US" dirty="0"/>
              <a:t>Separate data by Year, and return max AQI value for each pollutant by Year</a:t>
            </a:r>
          </a:p>
          <a:p>
            <a:r>
              <a:rPr lang="en-US" dirty="0"/>
              <a:t>Using </a:t>
            </a:r>
            <a:r>
              <a:rPr lang="en-US" dirty="0" err="1"/>
              <a:t>Cartopy</a:t>
            </a:r>
            <a:r>
              <a:rPr lang="en-US" dirty="0"/>
              <a:t>, create a US Map Figure while color coding shape based on AQI value for a given year</a:t>
            </a:r>
          </a:p>
          <a:p>
            <a:r>
              <a:rPr lang="en-US" dirty="0"/>
              <a:t>Using matplotlib, leverage </a:t>
            </a:r>
            <a:r>
              <a:rPr lang="en-US" dirty="0" err="1"/>
              <a:t>FuncAnimation</a:t>
            </a:r>
            <a:r>
              <a:rPr lang="en-US" dirty="0"/>
              <a:t> to create animation that shows Max AQI values for each year from 2000-2016</a:t>
            </a:r>
          </a:p>
          <a:p>
            <a:r>
              <a:rPr lang="en-US" dirty="0"/>
              <a:t>Repeat for each air pollutant</a:t>
            </a:r>
          </a:p>
          <a:p>
            <a:endParaRPr lang="en-US" dirty="0"/>
          </a:p>
        </p:txBody>
      </p:sp>
    </p:spTree>
    <p:extLst>
      <p:ext uri="{BB962C8B-B14F-4D97-AF65-F5344CB8AC3E}">
        <p14:creationId xmlns:p14="http://schemas.microsoft.com/office/powerpoint/2010/main" val="429482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94FA4-F4F6-45D2-94F4-E99D2C750DF1}"/>
              </a:ext>
            </a:extLst>
          </p:cNvPr>
          <p:cNvSpPr>
            <a:spLocks noGrp="1"/>
          </p:cNvSpPr>
          <p:nvPr>
            <p:ph type="title"/>
          </p:nvPr>
        </p:nvSpPr>
        <p:spPr/>
        <p:txBody>
          <a:bodyPr/>
          <a:lstStyle/>
          <a:p>
            <a:r>
              <a:rPr lang="en-US" dirty="0"/>
              <a:t>Four Major Air Pollutants &amp; AQI</a:t>
            </a:r>
          </a:p>
        </p:txBody>
      </p:sp>
      <p:sp>
        <p:nvSpPr>
          <p:cNvPr id="3" name="Content Placeholder 2">
            <a:extLst>
              <a:ext uri="{FF2B5EF4-FFF2-40B4-BE49-F238E27FC236}">
                <a16:creationId xmlns:a16="http://schemas.microsoft.com/office/drawing/2014/main" id="{D2970F6B-3415-4044-95B5-C0FD3C0B5BB8}"/>
              </a:ext>
            </a:extLst>
          </p:cNvPr>
          <p:cNvSpPr>
            <a:spLocks noGrp="1"/>
          </p:cNvSpPr>
          <p:nvPr>
            <p:ph idx="1"/>
          </p:nvPr>
        </p:nvSpPr>
        <p:spPr>
          <a:xfrm>
            <a:off x="677334" y="1330079"/>
            <a:ext cx="8596668" cy="3880773"/>
          </a:xfrm>
        </p:spPr>
        <p:txBody>
          <a:bodyPr>
            <a:normAutofit fontScale="85000" lnSpcReduction="20000"/>
          </a:bodyPr>
          <a:lstStyle/>
          <a:p>
            <a:r>
              <a:rPr lang="en-US" dirty="0"/>
              <a:t>Nitrogen Dioxide (NO2)</a:t>
            </a:r>
          </a:p>
          <a:p>
            <a:pPr lvl="1"/>
            <a:r>
              <a:rPr lang="en-US" dirty="0"/>
              <a:t>Form Ozone and can cause lung irritation</a:t>
            </a:r>
          </a:p>
          <a:p>
            <a:r>
              <a:rPr lang="en-US" dirty="0"/>
              <a:t>Sulphur Dioxide (SO2)</a:t>
            </a:r>
          </a:p>
          <a:p>
            <a:pPr lvl="1"/>
            <a:r>
              <a:rPr lang="en-US" dirty="0"/>
              <a:t>Product of burning sulfur-containing fuels</a:t>
            </a:r>
          </a:p>
          <a:p>
            <a:r>
              <a:rPr lang="en-US" dirty="0"/>
              <a:t>Carbon Monoxide (CO)</a:t>
            </a:r>
          </a:p>
          <a:p>
            <a:pPr lvl="1"/>
            <a:r>
              <a:rPr lang="en-US" dirty="0"/>
              <a:t>Formed by the combustion of fossil fuels.  When inhaled, blocks oxygen from the brain, heart, and other vital organs</a:t>
            </a:r>
          </a:p>
          <a:p>
            <a:r>
              <a:rPr lang="en-US" dirty="0"/>
              <a:t>Ozone (O3)</a:t>
            </a:r>
          </a:p>
          <a:p>
            <a:pPr lvl="1"/>
            <a:r>
              <a:rPr lang="en-US" dirty="0"/>
              <a:t>Main component of smog and is the </a:t>
            </a:r>
            <a:r>
              <a:rPr lang="en-US" b="1" dirty="0">
                <a:solidFill>
                  <a:srgbClr val="FF0000"/>
                </a:solidFill>
              </a:rPr>
              <a:t>product of sunlight and emissions from sources such as motor vehicles and industry</a:t>
            </a:r>
          </a:p>
          <a:p>
            <a:r>
              <a:rPr lang="en-US" b="1" dirty="0">
                <a:solidFill>
                  <a:schemeClr val="tx1"/>
                </a:solidFill>
              </a:rPr>
              <a:t>Air Quality Index (AQI)</a:t>
            </a:r>
          </a:p>
          <a:p>
            <a:pPr lvl="1"/>
            <a:r>
              <a:rPr lang="en-US" dirty="0">
                <a:solidFill>
                  <a:schemeClr val="tx1"/>
                </a:solidFill>
              </a:rPr>
              <a:t>The higher the AQI value, the greater the level of air pollution.  </a:t>
            </a:r>
          </a:p>
          <a:p>
            <a:pPr lvl="1"/>
            <a:r>
              <a:rPr lang="en-US" dirty="0">
                <a:solidFill>
                  <a:schemeClr val="tx1"/>
                </a:solidFill>
              </a:rPr>
              <a:t>AQI values are generated for each of the major pollutants, and the </a:t>
            </a:r>
            <a:r>
              <a:rPr lang="en-US" b="1" dirty="0">
                <a:solidFill>
                  <a:schemeClr val="accent5"/>
                </a:solidFill>
              </a:rPr>
              <a:t>highest</a:t>
            </a:r>
            <a:r>
              <a:rPr lang="en-US" dirty="0">
                <a:solidFill>
                  <a:schemeClr val="tx1"/>
                </a:solidFill>
              </a:rPr>
              <a:t> value is reported daily as an indicator of air quality for that day</a:t>
            </a:r>
          </a:p>
        </p:txBody>
      </p:sp>
      <p:sp>
        <p:nvSpPr>
          <p:cNvPr id="4" name="TextBox 3">
            <a:extLst>
              <a:ext uri="{FF2B5EF4-FFF2-40B4-BE49-F238E27FC236}">
                <a16:creationId xmlns:a16="http://schemas.microsoft.com/office/drawing/2014/main" id="{F2AD386D-CE85-4706-984F-C5DB9B51425A}"/>
              </a:ext>
            </a:extLst>
          </p:cNvPr>
          <p:cNvSpPr txBox="1"/>
          <p:nvPr/>
        </p:nvSpPr>
        <p:spPr>
          <a:xfrm>
            <a:off x="477506" y="6137762"/>
            <a:ext cx="11236987" cy="646331"/>
          </a:xfrm>
          <a:prstGeom prst="rect">
            <a:avLst/>
          </a:prstGeom>
          <a:noFill/>
        </p:spPr>
        <p:txBody>
          <a:bodyPr wrap="none" rtlCol="0">
            <a:spAutoFit/>
          </a:bodyPr>
          <a:lstStyle/>
          <a:p>
            <a:r>
              <a:rPr lang="en-US" dirty="0"/>
              <a:t>Source: </a:t>
            </a:r>
            <a:r>
              <a:rPr lang="en-US" dirty="0">
                <a:hlinkClick r:id="rId2"/>
              </a:rPr>
              <a:t>https://airnow.gov/index.cfm?action=aqi_brochure.index</a:t>
            </a:r>
            <a:endParaRPr lang="en-US" dirty="0"/>
          </a:p>
          <a:p>
            <a:r>
              <a:rPr lang="en-US" dirty="0">
                <a:hlinkClick r:id="rId3"/>
              </a:rPr>
              <a:t>https://www.ucsusa.org/clean-vehicles/vehicles-air-pollution-and-human-health/cars-trucks-air-pollution</a:t>
            </a:r>
            <a:endParaRPr lang="en-US" dirty="0"/>
          </a:p>
        </p:txBody>
      </p:sp>
    </p:spTree>
    <p:extLst>
      <p:ext uri="{BB962C8B-B14F-4D97-AF65-F5344CB8AC3E}">
        <p14:creationId xmlns:p14="http://schemas.microsoft.com/office/powerpoint/2010/main" val="2333952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40873-6823-417F-8027-82E07C2753F4}"/>
              </a:ext>
            </a:extLst>
          </p:cNvPr>
          <p:cNvSpPr>
            <a:spLocks noGrp="1"/>
          </p:cNvSpPr>
          <p:nvPr>
            <p:ph type="title"/>
          </p:nvPr>
        </p:nvSpPr>
        <p:spPr/>
        <p:txBody>
          <a:bodyPr/>
          <a:lstStyle/>
          <a:p>
            <a:r>
              <a:rPr lang="en-US" dirty="0"/>
              <a:t>Air Quality Index (AQI) by State &amp; Pollutant</a:t>
            </a:r>
          </a:p>
        </p:txBody>
      </p:sp>
      <p:pic>
        <p:nvPicPr>
          <p:cNvPr id="4" name="Content Placeholder 3">
            <a:extLst>
              <a:ext uri="{FF2B5EF4-FFF2-40B4-BE49-F238E27FC236}">
                <a16:creationId xmlns:a16="http://schemas.microsoft.com/office/drawing/2014/main" id="{FA1F5858-072E-425D-8533-C307446D32BD}"/>
              </a:ext>
            </a:extLst>
          </p:cNvPr>
          <p:cNvPicPr>
            <a:picLocks noGrp="1" noChangeAspect="1"/>
          </p:cNvPicPr>
          <p:nvPr>
            <p:ph idx="1"/>
          </p:nvPr>
        </p:nvPicPr>
        <p:blipFill>
          <a:blip r:embed="rId2"/>
          <a:stretch>
            <a:fillRect/>
          </a:stretch>
        </p:blipFill>
        <p:spPr>
          <a:xfrm>
            <a:off x="677334" y="2085975"/>
            <a:ext cx="4600575" cy="2686050"/>
          </a:xfrm>
          <a:prstGeom prst="rect">
            <a:avLst/>
          </a:prstGeom>
        </p:spPr>
      </p:pic>
      <p:pic>
        <p:nvPicPr>
          <p:cNvPr id="5" name="Picture 4">
            <a:extLst>
              <a:ext uri="{FF2B5EF4-FFF2-40B4-BE49-F238E27FC236}">
                <a16:creationId xmlns:a16="http://schemas.microsoft.com/office/drawing/2014/main" id="{F23F1E55-2A80-4556-8948-3C253977DE84}"/>
              </a:ext>
            </a:extLst>
          </p:cNvPr>
          <p:cNvPicPr>
            <a:picLocks noChangeAspect="1"/>
          </p:cNvPicPr>
          <p:nvPr/>
        </p:nvPicPr>
        <p:blipFill>
          <a:blip r:embed="rId3"/>
          <a:stretch>
            <a:fillRect/>
          </a:stretch>
        </p:blipFill>
        <p:spPr>
          <a:xfrm>
            <a:off x="5752182" y="1914525"/>
            <a:ext cx="6257925" cy="2857500"/>
          </a:xfrm>
          <a:prstGeom prst="rect">
            <a:avLst/>
          </a:prstGeom>
        </p:spPr>
      </p:pic>
      <p:sp>
        <p:nvSpPr>
          <p:cNvPr id="6" name="TextBox 5">
            <a:extLst>
              <a:ext uri="{FF2B5EF4-FFF2-40B4-BE49-F238E27FC236}">
                <a16:creationId xmlns:a16="http://schemas.microsoft.com/office/drawing/2014/main" id="{09686A58-8900-4A75-A276-34F8FC99885E}"/>
              </a:ext>
            </a:extLst>
          </p:cNvPr>
          <p:cNvSpPr txBox="1"/>
          <p:nvPr/>
        </p:nvSpPr>
        <p:spPr>
          <a:xfrm>
            <a:off x="2106400" y="6488668"/>
            <a:ext cx="6343018" cy="369332"/>
          </a:xfrm>
          <a:prstGeom prst="rect">
            <a:avLst/>
          </a:prstGeom>
          <a:noFill/>
        </p:spPr>
        <p:txBody>
          <a:bodyPr wrap="none" rtlCol="0">
            <a:spAutoFit/>
          </a:bodyPr>
          <a:lstStyle/>
          <a:p>
            <a:r>
              <a:rPr lang="en-US" dirty="0"/>
              <a:t>Source: </a:t>
            </a:r>
            <a:r>
              <a:rPr lang="en-US" dirty="0">
                <a:hlinkClick r:id="rId4"/>
              </a:rPr>
              <a:t>https://airnow.gov/index.cfm?action=aqibasics.aqi</a:t>
            </a:r>
            <a:endParaRPr lang="en-US" dirty="0"/>
          </a:p>
        </p:txBody>
      </p:sp>
    </p:spTree>
    <p:extLst>
      <p:ext uri="{BB962C8B-B14F-4D97-AF65-F5344CB8AC3E}">
        <p14:creationId xmlns:p14="http://schemas.microsoft.com/office/powerpoint/2010/main" val="36348478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269E5-ADAE-472B-8B69-54E5F2A22A40}"/>
              </a:ext>
            </a:extLst>
          </p:cNvPr>
          <p:cNvSpPr>
            <a:spLocks noGrp="1"/>
          </p:cNvSpPr>
          <p:nvPr>
            <p:ph type="title"/>
          </p:nvPr>
        </p:nvSpPr>
        <p:spPr/>
        <p:txBody>
          <a:bodyPr/>
          <a:lstStyle/>
          <a:p>
            <a:r>
              <a:rPr lang="en-US" dirty="0"/>
              <a:t>Findings</a:t>
            </a:r>
          </a:p>
        </p:txBody>
      </p:sp>
      <p:pic>
        <p:nvPicPr>
          <p:cNvPr id="5" name="Picture 4">
            <a:extLst>
              <a:ext uri="{FF2B5EF4-FFF2-40B4-BE49-F238E27FC236}">
                <a16:creationId xmlns:a16="http://schemas.microsoft.com/office/drawing/2014/main" id="{C65D030C-8A4B-40AF-964B-61B493471E2F}"/>
              </a:ext>
            </a:extLst>
          </p:cNvPr>
          <p:cNvPicPr>
            <a:picLocks noChangeAspect="1"/>
          </p:cNvPicPr>
          <p:nvPr/>
        </p:nvPicPr>
        <p:blipFill>
          <a:blip r:embed="rId2"/>
          <a:stretch>
            <a:fillRect/>
          </a:stretch>
        </p:blipFill>
        <p:spPr>
          <a:xfrm>
            <a:off x="677334" y="1201722"/>
            <a:ext cx="4114800" cy="2743200"/>
          </a:xfrm>
          <a:prstGeom prst="rect">
            <a:avLst/>
          </a:prstGeom>
          <a:ln>
            <a:noFill/>
          </a:ln>
        </p:spPr>
      </p:pic>
      <p:pic>
        <p:nvPicPr>
          <p:cNvPr id="7" name="Picture 6">
            <a:extLst>
              <a:ext uri="{FF2B5EF4-FFF2-40B4-BE49-F238E27FC236}">
                <a16:creationId xmlns:a16="http://schemas.microsoft.com/office/drawing/2014/main" id="{9A28F3F0-8CAC-4739-BC46-9007D09539F1}"/>
              </a:ext>
            </a:extLst>
          </p:cNvPr>
          <p:cNvPicPr>
            <a:picLocks noChangeAspect="1"/>
          </p:cNvPicPr>
          <p:nvPr/>
        </p:nvPicPr>
        <p:blipFill>
          <a:blip r:embed="rId3"/>
          <a:stretch>
            <a:fillRect/>
          </a:stretch>
        </p:blipFill>
        <p:spPr>
          <a:xfrm>
            <a:off x="5159202" y="1201722"/>
            <a:ext cx="4114800" cy="2743200"/>
          </a:xfrm>
          <a:prstGeom prst="rect">
            <a:avLst/>
          </a:prstGeom>
        </p:spPr>
      </p:pic>
      <p:pic>
        <p:nvPicPr>
          <p:cNvPr id="9" name="Picture 8">
            <a:extLst>
              <a:ext uri="{FF2B5EF4-FFF2-40B4-BE49-F238E27FC236}">
                <a16:creationId xmlns:a16="http://schemas.microsoft.com/office/drawing/2014/main" id="{6500BEDD-B836-40C3-A39B-36912BEC9CE3}"/>
              </a:ext>
            </a:extLst>
          </p:cNvPr>
          <p:cNvPicPr>
            <a:picLocks noChangeAspect="1"/>
          </p:cNvPicPr>
          <p:nvPr/>
        </p:nvPicPr>
        <p:blipFill>
          <a:blip r:embed="rId4"/>
          <a:stretch>
            <a:fillRect/>
          </a:stretch>
        </p:blipFill>
        <p:spPr>
          <a:xfrm>
            <a:off x="677334" y="3760365"/>
            <a:ext cx="4114800" cy="2743200"/>
          </a:xfrm>
          <a:prstGeom prst="rect">
            <a:avLst/>
          </a:prstGeom>
        </p:spPr>
      </p:pic>
      <p:pic>
        <p:nvPicPr>
          <p:cNvPr id="11" name="Picture 10">
            <a:extLst>
              <a:ext uri="{FF2B5EF4-FFF2-40B4-BE49-F238E27FC236}">
                <a16:creationId xmlns:a16="http://schemas.microsoft.com/office/drawing/2014/main" id="{0B50C005-2AF4-40CA-A437-F3061239AC29}"/>
              </a:ext>
            </a:extLst>
          </p:cNvPr>
          <p:cNvPicPr>
            <a:picLocks noChangeAspect="1"/>
          </p:cNvPicPr>
          <p:nvPr/>
        </p:nvPicPr>
        <p:blipFill>
          <a:blip r:embed="rId5"/>
          <a:stretch>
            <a:fillRect/>
          </a:stretch>
        </p:blipFill>
        <p:spPr>
          <a:xfrm>
            <a:off x="5159202" y="3760365"/>
            <a:ext cx="4114800" cy="2743200"/>
          </a:xfrm>
          <a:prstGeom prst="rect">
            <a:avLst/>
          </a:prstGeom>
        </p:spPr>
      </p:pic>
      <p:sp>
        <p:nvSpPr>
          <p:cNvPr id="12" name="Rectangle 11">
            <a:extLst>
              <a:ext uri="{FF2B5EF4-FFF2-40B4-BE49-F238E27FC236}">
                <a16:creationId xmlns:a16="http://schemas.microsoft.com/office/drawing/2014/main" id="{5EA9D497-A5BF-42AD-B3A0-16E933F3A116}"/>
              </a:ext>
            </a:extLst>
          </p:cNvPr>
          <p:cNvSpPr/>
          <p:nvPr/>
        </p:nvSpPr>
        <p:spPr>
          <a:xfrm>
            <a:off x="677334" y="1201722"/>
            <a:ext cx="4114800" cy="24726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3BB6A836-9C14-4989-B119-EF6D6A597B65}"/>
              </a:ext>
            </a:extLst>
          </p:cNvPr>
          <p:cNvPicPr>
            <a:picLocks noChangeAspect="1"/>
          </p:cNvPicPr>
          <p:nvPr/>
        </p:nvPicPr>
        <p:blipFill>
          <a:blip r:embed="rId6"/>
          <a:stretch>
            <a:fillRect/>
          </a:stretch>
        </p:blipFill>
        <p:spPr>
          <a:xfrm>
            <a:off x="8525086" y="0"/>
            <a:ext cx="3666914" cy="1674390"/>
          </a:xfrm>
          <a:prstGeom prst="rect">
            <a:avLst/>
          </a:prstGeom>
        </p:spPr>
      </p:pic>
    </p:spTree>
    <p:extLst>
      <p:ext uri="{BB962C8B-B14F-4D97-AF65-F5344CB8AC3E}">
        <p14:creationId xmlns:p14="http://schemas.microsoft.com/office/powerpoint/2010/main" val="15622973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0B3A1-1C18-4E15-8302-ECB3385F1CA4}"/>
              </a:ext>
            </a:extLst>
          </p:cNvPr>
          <p:cNvSpPr>
            <a:spLocks noGrp="1"/>
          </p:cNvSpPr>
          <p:nvPr>
            <p:ph type="title"/>
          </p:nvPr>
        </p:nvSpPr>
        <p:spPr/>
        <p:txBody>
          <a:bodyPr/>
          <a:lstStyle/>
          <a:p>
            <a:r>
              <a:rPr lang="en-US" dirty="0"/>
              <a:t>US Vehicle-Miles Trend</a:t>
            </a:r>
          </a:p>
        </p:txBody>
      </p:sp>
      <p:pic>
        <p:nvPicPr>
          <p:cNvPr id="5" name="Content Placeholder 4">
            <a:extLst>
              <a:ext uri="{FF2B5EF4-FFF2-40B4-BE49-F238E27FC236}">
                <a16:creationId xmlns:a16="http://schemas.microsoft.com/office/drawing/2014/main" id="{783DE995-2505-4458-AD4D-959BE65A5247}"/>
              </a:ext>
            </a:extLst>
          </p:cNvPr>
          <p:cNvPicPr>
            <a:picLocks noGrp="1" noChangeAspect="1"/>
          </p:cNvPicPr>
          <p:nvPr>
            <p:ph idx="1"/>
          </p:nvPr>
        </p:nvPicPr>
        <p:blipFill>
          <a:blip r:embed="rId2"/>
          <a:stretch>
            <a:fillRect/>
          </a:stretch>
        </p:blipFill>
        <p:spPr>
          <a:xfrm>
            <a:off x="608350" y="1846510"/>
            <a:ext cx="5487650" cy="3658433"/>
          </a:xfrm>
        </p:spPr>
      </p:pic>
      <p:sp>
        <p:nvSpPr>
          <p:cNvPr id="6" name="TextBox 5">
            <a:extLst>
              <a:ext uri="{FF2B5EF4-FFF2-40B4-BE49-F238E27FC236}">
                <a16:creationId xmlns:a16="http://schemas.microsoft.com/office/drawing/2014/main" id="{23BF74BE-A3F2-4935-A3C3-70A60DEC502A}"/>
              </a:ext>
            </a:extLst>
          </p:cNvPr>
          <p:cNvSpPr txBox="1"/>
          <p:nvPr/>
        </p:nvSpPr>
        <p:spPr>
          <a:xfrm>
            <a:off x="5645791" y="2106065"/>
            <a:ext cx="4362275" cy="3416320"/>
          </a:xfrm>
          <a:prstGeom prst="rect">
            <a:avLst/>
          </a:prstGeom>
          <a:noFill/>
        </p:spPr>
        <p:txBody>
          <a:bodyPr wrap="square" rtlCol="0">
            <a:spAutoFit/>
          </a:bodyPr>
          <a:lstStyle/>
          <a:p>
            <a:pPr marL="285750" indent="-285750">
              <a:buFont typeface="Arial" panose="020B0604020202020204" pitchFamily="34" charset="0"/>
              <a:buChar char="•"/>
            </a:pPr>
            <a:r>
              <a:rPr lang="en-US" dirty="0"/>
              <a:t>Miles traveled via ground vehicles (highway) within the US has increased steadily since 2000</a:t>
            </a:r>
          </a:p>
          <a:p>
            <a:pPr marL="285750" indent="-285750">
              <a:buFont typeface="Arial" panose="020B0604020202020204" pitchFamily="34" charset="0"/>
              <a:buChar char="•"/>
            </a:pPr>
            <a:r>
              <a:rPr lang="en-US" dirty="0"/>
              <a:t>This indicates a negative correlation between air pollution levels and vehicle miles traveled – </a:t>
            </a:r>
            <a:r>
              <a:rPr lang="en-US" b="1" dirty="0"/>
              <a:t>does this make sense?</a:t>
            </a:r>
          </a:p>
          <a:p>
            <a:pPr marL="285750" indent="-285750">
              <a:buFont typeface="Arial" panose="020B0604020202020204" pitchFamily="34" charset="0"/>
              <a:buChar char="•"/>
            </a:pPr>
            <a:r>
              <a:rPr lang="en-US" dirty="0"/>
              <a:t>Based off this analysis, our next inference would be that the growth of Hybrid/EV sales is dropping pollution levels despite a growth in miles traveled via ground vehicles</a:t>
            </a:r>
          </a:p>
        </p:txBody>
      </p:sp>
      <p:sp>
        <p:nvSpPr>
          <p:cNvPr id="7" name="TextBox 6">
            <a:extLst>
              <a:ext uri="{FF2B5EF4-FFF2-40B4-BE49-F238E27FC236}">
                <a16:creationId xmlns:a16="http://schemas.microsoft.com/office/drawing/2014/main" id="{6861BBBF-99E1-4A2C-993F-A01F02DA527F}"/>
              </a:ext>
            </a:extLst>
          </p:cNvPr>
          <p:cNvSpPr txBox="1"/>
          <p:nvPr/>
        </p:nvSpPr>
        <p:spPr>
          <a:xfrm>
            <a:off x="2038525" y="6372521"/>
            <a:ext cx="6460038" cy="369332"/>
          </a:xfrm>
          <a:prstGeom prst="rect">
            <a:avLst/>
          </a:prstGeom>
          <a:noFill/>
        </p:spPr>
        <p:txBody>
          <a:bodyPr wrap="none" rtlCol="0">
            <a:spAutoFit/>
          </a:bodyPr>
          <a:lstStyle/>
          <a:p>
            <a:r>
              <a:rPr lang="en-US" dirty="0"/>
              <a:t>Data source: </a:t>
            </a:r>
            <a:r>
              <a:rPr lang="en-US" dirty="0">
                <a:hlinkClick r:id="rId3"/>
              </a:rPr>
              <a:t>https://www.bts.gov/content/us-vehicle-miles</a:t>
            </a:r>
            <a:endParaRPr lang="en-US" dirty="0"/>
          </a:p>
        </p:txBody>
      </p:sp>
    </p:spTree>
    <p:extLst>
      <p:ext uri="{BB962C8B-B14F-4D97-AF65-F5344CB8AC3E}">
        <p14:creationId xmlns:p14="http://schemas.microsoft.com/office/powerpoint/2010/main" val="6269223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46231-4583-4AC7-A701-EFC099707208}"/>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8D4C4395-BB2E-44B8-AC8F-6D82FF144D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02952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63432-2154-4C58-A66A-E16DC15663A2}"/>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70D8A547-BA4D-4C0F-A46B-7499FE4AF5CD}"/>
              </a:ext>
            </a:extLst>
          </p:cNvPr>
          <p:cNvSpPr>
            <a:spLocks noGrp="1"/>
          </p:cNvSpPr>
          <p:nvPr>
            <p:ph idx="1"/>
          </p:nvPr>
        </p:nvSpPr>
        <p:spPr/>
        <p:txBody>
          <a:bodyPr/>
          <a:lstStyle/>
          <a:p>
            <a:r>
              <a:rPr lang="en-US" dirty="0"/>
              <a:t>Historical analysis of Electric Vehicle (EV) Market share</a:t>
            </a:r>
          </a:p>
          <a:p>
            <a:r>
              <a:rPr lang="en-US" dirty="0"/>
              <a:t>With the growth in purchases of electric vehicles, how has air pollution been impacted?</a:t>
            </a:r>
          </a:p>
          <a:p>
            <a:endParaRPr lang="en-US" dirty="0"/>
          </a:p>
          <a:p>
            <a:r>
              <a:rPr lang="en-US" dirty="0"/>
              <a:t>Data sourced from Kaggle “U.S. Pollution Data” (</a:t>
            </a:r>
            <a:r>
              <a:rPr lang="en-US" dirty="0">
                <a:hlinkClick r:id="rId2"/>
              </a:rPr>
              <a:t>https://www.kaggle.com/sogun3/uspollution/version/1</a:t>
            </a:r>
            <a:r>
              <a:rPr lang="en-US" dirty="0"/>
              <a:t>)</a:t>
            </a:r>
          </a:p>
          <a:p>
            <a:endParaRPr lang="en-US" dirty="0"/>
          </a:p>
          <a:p>
            <a:endParaRPr lang="en-US" dirty="0"/>
          </a:p>
        </p:txBody>
      </p:sp>
    </p:spTree>
    <p:extLst>
      <p:ext uri="{BB962C8B-B14F-4D97-AF65-F5344CB8AC3E}">
        <p14:creationId xmlns:p14="http://schemas.microsoft.com/office/powerpoint/2010/main" val="11808152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42BA-58D2-468F-A973-6EA5A69E653A}"/>
              </a:ext>
            </a:extLst>
          </p:cNvPr>
          <p:cNvSpPr>
            <a:spLocks noGrp="1"/>
          </p:cNvSpPr>
          <p:nvPr>
            <p:ph type="ctrTitle"/>
          </p:nvPr>
        </p:nvSpPr>
        <p:spPr/>
        <p:txBody>
          <a:bodyPr/>
          <a:lstStyle/>
          <a:p>
            <a:r>
              <a:rPr lang="en-US" dirty="0"/>
              <a:t>Q&amp;A</a:t>
            </a:r>
          </a:p>
        </p:txBody>
      </p:sp>
    </p:spTree>
    <p:extLst>
      <p:ext uri="{BB962C8B-B14F-4D97-AF65-F5344CB8AC3E}">
        <p14:creationId xmlns:p14="http://schemas.microsoft.com/office/powerpoint/2010/main" val="872807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F119C-EEA3-4EB2-BE31-F79ACAB60D87}"/>
              </a:ext>
            </a:extLst>
          </p:cNvPr>
          <p:cNvSpPr>
            <a:spLocks noGrp="1"/>
          </p:cNvSpPr>
          <p:nvPr>
            <p:ph type="title"/>
          </p:nvPr>
        </p:nvSpPr>
        <p:spPr/>
        <p:txBody>
          <a:bodyPr>
            <a:normAutofit/>
          </a:bodyPr>
          <a:lstStyle/>
          <a:p>
            <a:r>
              <a:rPr lang="en-US" sz="3200" dirty="0"/>
              <a:t>Growth of Hybrid and Electric Vehicle Sales:</a:t>
            </a:r>
          </a:p>
        </p:txBody>
      </p:sp>
      <p:pic>
        <p:nvPicPr>
          <p:cNvPr id="5" name="Content Placeholder 4">
            <a:extLst>
              <a:ext uri="{FF2B5EF4-FFF2-40B4-BE49-F238E27FC236}">
                <a16:creationId xmlns:a16="http://schemas.microsoft.com/office/drawing/2014/main" id="{5FD41C02-496E-4EAD-8354-CA8CA64576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1969" y="2268463"/>
            <a:ext cx="8596312" cy="3581796"/>
          </a:xfrm>
        </p:spPr>
      </p:pic>
    </p:spTree>
    <p:extLst>
      <p:ext uri="{BB962C8B-B14F-4D97-AF65-F5344CB8AC3E}">
        <p14:creationId xmlns:p14="http://schemas.microsoft.com/office/powerpoint/2010/main" val="92396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E41A6-B028-4A94-A7A7-965AC92EB870}"/>
              </a:ext>
            </a:extLst>
          </p:cNvPr>
          <p:cNvSpPr>
            <a:spLocks noGrp="1"/>
          </p:cNvSpPr>
          <p:nvPr>
            <p:ph type="title"/>
          </p:nvPr>
        </p:nvSpPr>
        <p:spPr/>
        <p:txBody>
          <a:bodyPr>
            <a:normAutofit/>
          </a:bodyPr>
          <a:lstStyle/>
          <a:p>
            <a:r>
              <a:rPr lang="en-US" sz="3200" dirty="0"/>
              <a:t>Growth of Hybrid and Electric Vehicle Sales:</a:t>
            </a:r>
          </a:p>
        </p:txBody>
      </p:sp>
      <p:pic>
        <p:nvPicPr>
          <p:cNvPr id="5" name="Content Placeholder 4">
            <a:extLst>
              <a:ext uri="{FF2B5EF4-FFF2-40B4-BE49-F238E27FC236}">
                <a16:creationId xmlns:a16="http://schemas.microsoft.com/office/drawing/2014/main" id="{CC05FC64-3A88-49B3-8BA2-66FC9947DA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8747" y="2285241"/>
            <a:ext cx="8596312" cy="3581796"/>
          </a:xfrm>
        </p:spPr>
      </p:pic>
    </p:spTree>
    <p:extLst>
      <p:ext uri="{BB962C8B-B14F-4D97-AF65-F5344CB8AC3E}">
        <p14:creationId xmlns:p14="http://schemas.microsoft.com/office/powerpoint/2010/main" val="98634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99F6E-7F6B-40D7-992F-1FC0E7B75B2A}"/>
              </a:ext>
            </a:extLst>
          </p:cNvPr>
          <p:cNvSpPr>
            <a:spLocks noGrp="1"/>
          </p:cNvSpPr>
          <p:nvPr>
            <p:ph type="title"/>
          </p:nvPr>
        </p:nvSpPr>
        <p:spPr/>
        <p:txBody>
          <a:bodyPr>
            <a:normAutofit/>
          </a:bodyPr>
          <a:lstStyle/>
          <a:p>
            <a:r>
              <a:rPr lang="en-US" sz="3200" dirty="0"/>
              <a:t>Growth of Hybrid and Electric Vehicle Sales:</a:t>
            </a:r>
          </a:p>
        </p:txBody>
      </p:sp>
      <p:pic>
        <p:nvPicPr>
          <p:cNvPr id="5" name="Content Placeholder 4">
            <a:extLst>
              <a:ext uri="{FF2B5EF4-FFF2-40B4-BE49-F238E27FC236}">
                <a16:creationId xmlns:a16="http://schemas.microsoft.com/office/drawing/2014/main" id="{DF67755E-62B3-4412-90A0-0EF93C3121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8748" y="2260074"/>
            <a:ext cx="8596312" cy="3581796"/>
          </a:xfrm>
        </p:spPr>
      </p:pic>
    </p:spTree>
    <p:extLst>
      <p:ext uri="{BB962C8B-B14F-4D97-AF65-F5344CB8AC3E}">
        <p14:creationId xmlns:p14="http://schemas.microsoft.com/office/powerpoint/2010/main" val="3653315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0AED-8C96-4912-9727-F6B9CB260A40}"/>
              </a:ext>
            </a:extLst>
          </p:cNvPr>
          <p:cNvSpPr>
            <a:spLocks noGrp="1"/>
          </p:cNvSpPr>
          <p:nvPr>
            <p:ph type="title"/>
          </p:nvPr>
        </p:nvSpPr>
        <p:spPr>
          <a:xfrm>
            <a:off x="234892" y="562062"/>
            <a:ext cx="9039110" cy="1368338"/>
          </a:xfrm>
        </p:spPr>
        <p:txBody>
          <a:bodyPr>
            <a:normAutofit/>
          </a:bodyPr>
          <a:lstStyle/>
          <a:p>
            <a:r>
              <a:rPr lang="en-US" sz="3200" dirty="0"/>
              <a:t>Comparing Sales of Hybrid vs Electric Vehicles:</a:t>
            </a:r>
          </a:p>
        </p:txBody>
      </p:sp>
      <p:pic>
        <p:nvPicPr>
          <p:cNvPr id="5" name="Content Placeholder 4">
            <a:extLst>
              <a:ext uri="{FF2B5EF4-FFF2-40B4-BE49-F238E27FC236}">
                <a16:creationId xmlns:a16="http://schemas.microsoft.com/office/drawing/2014/main" id="{2852360B-DCA0-4FE9-B1BF-9D5BEC18CE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4446" y="1889998"/>
            <a:ext cx="7577434" cy="4968002"/>
          </a:xfrm>
        </p:spPr>
      </p:pic>
      <p:sp>
        <p:nvSpPr>
          <p:cNvPr id="3" name="TextBox 2">
            <a:extLst>
              <a:ext uri="{FF2B5EF4-FFF2-40B4-BE49-F238E27FC236}">
                <a16:creationId xmlns:a16="http://schemas.microsoft.com/office/drawing/2014/main" id="{A7886B13-621B-468A-9F02-6FD505AEC26E}"/>
              </a:ext>
            </a:extLst>
          </p:cNvPr>
          <p:cNvSpPr txBox="1"/>
          <p:nvPr/>
        </p:nvSpPr>
        <p:spPr>
          <a:xfrm>
            <a:off x="780213" y="1561068"/>
            <a:ext cx="4014240" cy="369332"/>
          </a:xfrm>
          <a:prstGeom prst="rect">
            <a:avLst/>
          </a:prstGeom>
          <a:noFill/>
        </p:spPr>
        <p:txBody>
          <a:bodyPr wrap="none" rtlCol="0">
            <a:spAutoFit/>
          </a:bodyPr>
          <a:lstStyle/>
          <a:p>
            <a:r>
              <a:rPr lang="en-US" dirty="0"/>
              <a:t>Why do sales trends vary in this way?</a:t>
            </a:r>
          </a:p>
        </p:txBody>
      </p:sp>
    </p:spTree>
    <p:extLst>
      <p:ext uri="{BB962C8B-B14F-4D97-AF65-F5344CB8AC3E}">
        <p14:creationId xmlns:p14="http://schemas.microsoft.com/office/powerpoint/2010/main" val="1963421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FC880-1F23-4B21-BF8B-8F83C578D037}"/>
              </a:ext>
            </a:extLst>
          </p:cNvPr>
          <p:cNvSpPr>
            <a:spLocks noGrp="1"/>
          </p:cNvSpPr>
          <p:nvPr>
            <p:ph type="title"/>
          </p:nvPr>
        </p:nvSpPr>
        <p:spPr/>
        <p:txBody>
          <a:bodyPr/>
          <a:lstStyle/>
          <a:p>
            <a:r>
              <a:rPr lang="en-US" dirty="0"/>
              <a:t>Factors Impacting Sales:</a:t>
            </a:r>
          </a:p>
        </p:txBody>
      </p:sp>
      <p:pic>
        <p:nvPicPr>
          <p:cNvPr id="5" name="Content Placeholder 4">
            <a:extLst>
              <a:ext uri="{FF2B5EF4-FFF2-40B4-BE49-F238E27FC236}">
                <a16:creationId xmlns:a16="http://schemas.microsoft.com/office/drawing/2014/main" id="{4C75B6EC-F102-41D3-8E7B-B9FC45CD8F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6049" y="2709644"/>
            <a:ext cx="8807953" cy="3669981"/>
          </a:xfrm>
        </p:spPr>
      </p:pic>
      <p:sp>
        <p:nvSpPr>
          <p:cNvPr id="3" name="TextBox 2">
            <a:extLst>
              <a:ext uri="{FF2B5EF4-FFF2-40B4-BE49-F238E27FC236}">
                <a16:creationId xmlns:a16="http://schemas.microsoft.com/office/drawing/2014/main" id="{2C127AAC-048D-4E1E-82AB-102E28695E11}"/>
              </a:ext>
            </a:extLst>
          </p:cNvPr>
          <p:cNvSpPr txBox="1"/>
          <p:nvPr/>
        </p:nvSpPr>
        <p:spPr>
          <a:xfrm>
            <a:off x="677334" y="1509315"/>
            <a:ext cx="5377343" cy="1200329"/>
          </a:xfrm>
          <a:prstGeom prst="rect">
            <a:avLst/>
          </a:prstGeom>
          <a:noFill/>
        </p:spPr>
        <p:txBody>
          <a:bodyPr wrap="square" rtlCol="0">
            <a:spAutoFit/>
          </a:bodyPr>
          <a:lstStyle/>
          <a:p>
            <a:pPr marL="285750" indent="-285750">
              <a:buFontTx/>
              <a:buChar char="-"/>
            </a:pPr>
            <a:r>
              <a:rPr lang="en-US" dirty="0"/>
              <a:t>Sales of Hybrid Vehicles appears to be heavily linked to gasoline prices.</a:t>
            </a:r>
          </a:p>
          <a:p>
            <a:pPr marL="285750" indent="-285750">
              <a:buFontTx/>
              <a:buChar char="-"/>
            </a:pPr>
            <a:r>
              <a:rPr lang="en-US" dirty="0"/>
              <a:t>Electric Vehicle sales were more resilient to changes in gasoline prices.</a:t>
            </a:r>
          </a:p>
        </p:txBody>
      </p:sp>
    </p:spTree>
    <p:extLst>
      <p:ext uri="{BB962C8B-B14F-4D97-AF65-F5344CB8AC3E}">
        <p14:creationId xmlns:p14="http://schemas.microsoft.com/office/powerpoint/2010/main" val="2348836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9D015-EEB7-44D6-9A8B-E5B1D27516E9}"/>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03A0EDE-77F2-4981-849F-C23D3450E9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0694" y="623574"/>
            <a:ext cx="9830611" cy="5610851"/>
          </a:xfrm>
        </p:spPr>
      </p:pic>
    </p:spTree>
    <p:extLst>
      <p:ext uri="{BB962C8B-B14F-4D97-AF65-F5344CB8AC3E}">
        <p14:creationId xmlns:p14="http://schemas.microsoft.com/office/powerpoint/2010/main" val="252598505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117</TotalTime>
  <Words>896</Words>
  <Application>Microsoft Office PowerPoint</Application>
  <PresentationFormat>Widescreen</PresentationFormat>
  <Paragraphs>86</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Trebuchet MS</vt:lpstr>
      <vt:lpstr>Wingdings 3</vt:lpstr>
      <vt:lpstr>Facet</vt:lpstr>
      <vt:lpstr>Analyzing the Growth of Hybrid and Electric Vehicles in the U.S.</vt:lpstr>
      <vt:lpstr>Motivation &amp; Summary</vt:lpstr>
      <vt:lpstr>Questions &amp; Data</vt:lpstr>
      <vt:lpstr>Growth of Hybrid and Electric Vehicle Sales:</vt:lpstr>
      <vt:lpstr>Growth of Hybrid and Electric Vehicle Sales:</vt:lpstr>
      <vt:lpstr>Growth of Hybrid and Electric Vehicle Sales:</vt:lpstr>
      <vt:lpstr>Comparing Sales of Hybrid vs Electric Vehicles:</vt:lpstr>
      <vt:lpstr>Factors Impacting Sales:</vt:lpstr>
      <vt:lpstr>PowerPoint Presentation</vt:lpstr>
      <vt:lpstr>PowerPoint Presentation</vt:lpstr>
      <vt:lpstr>Non-Market Factors Driving Electric Vehicle Adoption </vt:lpstr>
      <vt:lpstr>Electric Charging Infrastructure in the U.S.</vt:lpstr>
      <vt:lpstr>Gathering and Cleaning Data</vt:lpstr>
      <vt:lpstr>PowerPoint Presentation</vt:lpstr>
      <vt:lpstr>Electric Charging Infrastructure in the U.S.</vt:lpstr>
      <vt:lpstr>Electric Charging Density in the U.S.</vt:lpstr>
      <vt:lpstr>Electric Charging Density in the U.S.</vt:lpstr>
      <vt:lpstr>Electric Charging Density in the Southeast</vt:lpstr>
      <vt:lpstr>State and Federal Exemptions for Electric and Hybrid Vehicles</vt:lpstr>
      <vt:lpstr>PowerPoint Presentation</vt:lpstr>
      <vt:lpstr>PowerPoint Presentation</vt:lpstr>
      <vt:lpstr>PowerPoint Presentation</vt:lpstr>
      <vt:lpstr>PowerPoint Presentation</vt:lpstr>
      <vt:lpstr>Data Cleanup &amp; Exploration</vt:lpstr>
      <vt:lpstr>Four Major Air Pollutants &amp; AQI</vt:lpstr>
      <vt:lpstr>Air Quality Index (AQI) by State &amp; Pollutant</vt:lpstr>
      <vt:lpstr>Findings</vt:lpstr>
      <vt:lpstr>US Vehicle-Miles Trend</vt:lpstr>
      <vt:lpstr>Post Mortem</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Erin Cunningham</dc:creator>
  <cp:lastModifiedBy>Erin Cunningham</cp:lastModifiedBy>
  <cp:revision>15</cp:revision>
  <dcterms:created xsi:type="dcterms:W3CDTF">2019-04-11T21:47:44Z</dcterms:created>
  <dcterms:modified xsi:type="dcterms:W3CDTF">2019-04-12T00:41:56Z</dcterms:modified>
</cp:coreProperties>
</file>

<file path=docProps/thumbnail.jpeg>
</file>